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72" r:id="rId5"/>
    <p:sldId id="261" r:id="rId6"/>
    <p:sldId id="273" r:id="rId7"/>
    <p:sldId id="274" r:id="rId8"/>
    <p:sldId id="275" r:id="rId9"/>
    <p:sldId id="276" r:id="rId10"/>
    <p:sldId id="262" r:id="rId11"/>
    <p:sldId id="263" r:id="rId12"/>
    <p:sldId id="271" r:id="rId13"/>
    <p:sldId id="264" r:id="rId14"/>
    <p:sldId id="265" r:id="rId15"/>
    <p:sldId id="269" r:id="rId16"/>
    <p:sldId id="270" r:id="rId17"/>
    <p:sldId id="277" r:id="rId18"/>
    <p:sldId id="278" r:id="rId19"/>
    <p:sldId id="279" r:id="rId20"/>
    <p:sldId id="302" r:id="rId21"/>
    <p:sldId id="291" r:id="rId22"/>
    <p:sldId id="282" r:id="rId23"/>
    <p:sldId id="283" r:id="rId24"/>
    <p:sldId id="284" r:id="rId25"/>
    <p:sldId id="287" r:id="rId26"/>
    <p:sldId id="285" r:id="rId27"/>
    <p:sldId id="286" r:id="rId28"/>
    <p:sldId id="289" r:id="rId29"/>
    <p:sldId id="290" r:id="rId30"/>
    <p:sldId id="292" r:id="rId31"/>
    <p:sldId id="299" r:id="rId32"/>
    <p:sldId id="298" r:id="rId33"/>
    <p:sldId id="293" r:id="rId34"/>
    <p:sldId id="294" r:id="rId35"/>
    <p:sldId id="295" r:id="rId36"/>
    <p:sldId id="296" r:id="rId37"/>
    <p:sldId id="297" r:id="rId38"/>
    <p:sldId id="300" r:id="rId39"/>
    <p:sldId id="301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2652" y="-9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0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78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26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21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57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0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78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51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71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24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7634"/>
            <a:ext cx="8229600" cy="1119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 smtClean="0">
                <a:latin typeface="Verdana"/>
                <a:cs typeface="Verdana"/>
              </a:rPr>
              <a:t>Headline</a:t>
            </a:r>
            <a:endParaRPr lang="en-US" sz="1600" dirty="0">
              <a:latin typeface="Verdana"/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06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b="1" dirty="0" err="1" smtClean="0">
                <a:latin typeface="Verdana"/>
                <a:cs typeface="Verdana"/>
              </a:rPr>
              <a:t>Valami</a:t>
            </a:r>
            <a:r>
              <a:rPr lang="en-US" sz="1600" b="1" dirty="0" smtClean="0">
                <a:latin typeface="Verdana"/>
                <a:cs typeface="Verdana"/>
              </a:rPr>
              <a:t> </a:t>
            </a:r>
            <a:r>
              <a:rPr lang="en-US" sz="1600" b="1" dirty="0" err="1" smtClean="0">
                <a:latin typeface="Verdana"/>
                <a:cs typeface="Verdana"/>
              </a:rPr>
              <a:t>szöveg</a:t>
            </a:r>
            <a:r>
              <a:rPr lang="en-US" sz="1600" b="1" dirty="0" smtClean="0">
                <a:latin typeface="Verdana"/>
                <a:cs typeface="Verdana"/>
              </a:rPr>
              <a:t/>
            </a:r>
            <a:br>
              <a:rPr lang="en-US" sz="1600" b="1" dirty="0" smtClean="0">
                <a:latin typeface="Verdana"/>
                <a:cs typeface="Verdana"/>
              </a:rPr>
            </a:br>
            <a:r>
              <a:rPr lang="en-US" sz="1600" dirty="0" err="1" smtClean="0">
                <a:latin typeface="Verdana"/>
                <a:cs typeface="Verdana"/>
              </a:rPr>
              <a:t>Valami</a:t>
            </a:r>
            <a:r>
              <a:rPr lang="en-US" sz="1600" dirty="0" smtClean="0">
                <a:latin typeface="Verdana"/>
                <a:cs typeface="Verdana"/>
              </a:rPr>
              <a:t> </a:t>
            </a:r>
            <a:r>
              <a:rPr lang="en-US" sz="1600" dirty="0" err="1" smtClean="0">
                <a:latin typeface="Verdana"/>
                <a:cs typeface="Verdana"/>
              </a:rPr>
              <a:t>szöveg</a:t>
            </a:r>
            <a:r>
              <a:rPr lang="en-US" sz="1600" dirty="0" smtClean="0">
                <a:latin typeface="Verdana"/>
                <a:cs typeface="Verdana"/>
              </a:rPr>
              <a:t>, </a:t>
            </a:r>
            <a:r>
              <a:rPr lang="en-US" sz="1600" dirty="0" err="1" smtClean="0">
                <a:latin typeface="Verdana"/>
                <a:cs typeface="Verdana"/>
              </a:rPr>
              <a:t>stb</a:t>
            </a:r>
            <a:r>
              <a:rPr lang="en-US" sz="1600" dirty="0" smtClean="0">
                <a:latin typeface="Verdana"/>
                <a:cs typeface="Verdana"/>
              </a:rPr>
              <a:t>.</a:t>
            </a:r>
            <a:endParaRPr lang="en-US" sz="16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6602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483" y="145366"/>
            <a:ext cx="7772400" cy="98695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Verdana"/>
                <a:cs typeface="Verdana"/>
              </a:rPr>
              <a:t>Ha</a:t>
            </a:r>
            <a:r>
              <a:rPr lang="hu-HU" sz="3200" b="1" dirty="0">
                <a:latin typeface="Verdana"/>
                <a:cs typeface="Verdana"/>
              </a:rPr>
              <a:t>sználd a telefonom!</a:t>
            </a:r>
            <a:endParaRPr lang="en-US" sz="3200" b="1" dirty="0">
              <a:latin typeface="Verdana"/>
              <a:cs typeface="Verdan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2541" y="956196"/>
            <a:ext cx="294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Dr Vida Rolland, Lajtha Balázs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9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Crowd Sensing</a:t>
            </a:r>
            <a:endParaRPr lang="en-US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38" y="1477234"/>
            <a:ext cx="4167711" cy="1797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726" y="1477233"/>
            <a:ext cx="4490922" cy="410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178" y="3402174"/>
            <a:ext cx="3179171" cy="218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473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Érzékelés okostelefonnal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75" y="1489723"/>
            <a:ext cx="5231027" cy="4202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27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Dropbox\work\edudroid\logos\edudro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22557">
            <a:off x="2868338" y="1725276"/>
            <a:ext cx="3920102" cy="392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Érzékelés okostelefonnal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75" y="1489723"/>
            <a:ext cx="5231027" cy="4202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525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Mobil szenzorok</a:t>
            </a:r>
            <a:endParaRPr lang="en-US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60" y="1618734"/>
            <a:ext cx="2143681" cy="386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877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Mobil szenzorok</a:t>
            </a:r>
            <a:endParaRPr lang="en-US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60" y="1618734"/>
            <a:ext cx="2143681" cy="386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6405583" y="587252"/>
            <a:ext cx="2011363" cy="639762"/>
          </a:xfrm>
          <a:prstGeom prst="wedgeRoundRectCallout">
            <a:avLst>
              <a:gd name="adj1" fmla="val -102896"/>
              <a:gd name="adj2" fmla="val 17181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 err="1"/>
              <a:t>Gyorsulásmérő</a:t>
            </a:r>
            <a:endParaRPr lang="en-US" altLang="en-US" dirty="0"/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6405583" y="1409577"/>
            <a:ext cx="2011363" cy="639762"/>
          </a:xfrm>
          <a:prstGeom prst="wedgeRoundRectCallout">
            <a:avLst>
              <a:gd name="adj1" fmla="val -104039"/>
              <a:gd name="adj2" fmla="val 99184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Giroszkóp</a:t>
            </a: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6405583" y="2233489"/>
            <a:ext cx="2011363" cy="639763"/>
          </a:xfrm>
          <a:prstGeom prst="wedgeRoundRectCallout">
            <a:avLst>
              <a:gd name="adj1" fmla="val -112640"/>
              <a:gd name="adj2" fmla="val 26703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Közelség érzékelő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6405583" y="3055814"/>
            <a:ext cx="2011363" cy="639763"/>
          </a:xfrm>
          <a:prstGeom prst="wedgeRoundRectCallout">
            <a:avLst>
              <a:gd name="adj1" fmla="val -111860"/>
              <a:gd name="adj2" fmla="val -19255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/>
              <a:t>GPS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6405583" y="3878139"/>
            <a:ext cx="2011363" cy="639763"/>
          </a:xfrm>
          <a:prstGeom prst="wedgeRoundRectCallout">
            <a:avLst>
              <a:gd name="adj1" fmla="val -105102"/>
              <a:gd name="adj2" fmla="val -366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Iránytű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6496071" y="4702052"/>
            <a:ext cx="2011362" cy="639762"/>
          </a:xfrm>
          <a:prstGeom prst="wedgeRoundRectCallout">
            <a:avLst>
              <a:gd name="adj1" fmla="val -109427"/>
              <a:gd name="adj2" fmla="val -7605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Barométer</a:t>
            </a:r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auto">
          <a:xfrm>
            <a:off x="6496071" y="5524377"/>
            <a:ext cx="2011362" cy="639762"/>
          </a:xfrm>
          <a:prstGeom prst="wedgeRoundRectCallout">
            <a:avLst>
              <a:gd name="adj1" fmla="val -104786"/>
              <a:gd name="adj2" fmla="val -13711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Hall-szenzor</a:t>
            </a:r>
          </a:p>
        </p:txBody>
      </p:sp>
    </p:spTree>
    <p:extLst>
      <p:ext uri="{BB962C8B-B14F-4D97-AF65-F5344CB8AC3E}">
        <p14:creationId xmlns:p14="http://schemas.microsoft.com/office/powerpoint/2010/main" val="164934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Mobil szenzorok</a:t>
            </a:r>
            <a:endParaRPr lang="en-US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60" y="1618734"/>
            <a:ext cx="2143681" cy="386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6405583" y="587252"/>
            <a:ext cx="2011363" cy="639762"/>
          </a:xfrm>
          <a:prstGeom prst="wedgeRoundRectCallout">
            <a:avLst>
              <a:gd name="adj1" fmla="val -102896"/>
              <a:gd name="adj2" fmla="val 17181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 err="1"/>
              <a:t>Gyorsulásmérő</a:t>
            </a:r>
            <a:endParaRPr lang="en-US" altLang="en-US" dirty="0"/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6405583" y="1409577"/>
            <a:ext cx="2011363" cy="639762"/>
          </a:xfrm>
          <a:prstGeom prst="wedgeRoundRectCallout">
            <a:avLst>
              <a:gd name="adj1" fmla="val -104039"/>
              <a:gd name="adj2" fmla="val 99184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Giroszkóp</a:t>
            </a: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6405583" y="2233489"/>
            <a:ext cx="2011363" cy="639763"/>
          </a:xfrm>
          <a:prstGeom prst="wedgeRoundRectCallout">
            <a:avLst>
              <a:gd name="adj1" fmla="val -112640"/>
              <a:gd name="adj2" fmla="val 26703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Közelség érzékelő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6405583" y="3055814"/>
            <a:ext cx="2011363" cy="639763"/>
          </a:xfrm>
          <a:prstGeom prst="wedgeRoundRectCallout">
            <a:avLst>
              <a:gd name="adj1" fmla="val -111860"/>
              <a:gd name="adj2" fmla="val -19255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/>
              <a:t>GPS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6405583" y="3878139"/>
            <a:ext cx="2011363" cy="639763"/>
          </a:xfrm>
          <a:prstGeom prst="wedgeRoundRectCallout">
            <a:avLst>
              <a:gd name="adj1" fmla="val -105102"/>
              <a:gd name="adj2" fmla="val -366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Iránytű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6496071" y="4702052"/>
            <a:ext cx="2011362" cy="639762"/>
          </a:xfrm>
          <a:prstGeom prst="wedgeRoundRectCallout">
            <a:avLst>
              <a:gd name="adj1" fmla="val -109427"/>
              <a:gd name="adj2" fmla="val -7605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Barométer</a:t>
            </a:r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auto">
          <a:xfrm>
            <a:off x="6496071" y="5524377"/>
            <a:ext cx="2011362" cy="639762"/>
          </a:xfrm>
          <a:prstGeom prst="wedgeRoundRectCallout">
            <a:avLst>
              <a:gd name="adj1" fmla="val -104786"/>
              <a:gd name="adj2" fmla="val -13711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Hall-szenzor</a:t>
            </a:r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457200" y="1227014"/>
            <a:ext cx="2011363" cy="639763"/>
          </a:xfrm>
          <a:prstGeom prst="wedgeRoundRectCallout">
            <a:avLst>
              <a:gd name="adj1" fmla="val 108532"/>
              <a:gd name="adj2" fmla="val 75863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WiFi</a:t>
            </a: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457200" y="2049339"/>
            <a:ext cx="2011363" cy="639763"/>
          </a:xfrm>
          <a:prstGeom prst="wedgeRoundRectCallout">
            <a:avLst>
              <a:gd name="adj1" fmla="val 107525"/>
              <a:gd name="adj2" fmla="val 55928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Mobil</a:t>
            </a: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457200" y="4517902"/>
            <a:ext cx="2011363" cy="639762"/>
          </a:xfrm>
          <a:prstGeom prst="wedgeRoundRectCallout">
            <a:avLst>
              <a:gd name="adj1" fmla="val 104174"/>
              <a:gd name="adj2" fmla="val -73309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Mikrofon</a:t>
            </a:r>
          </a:p>
        </p:txBody>
      </p:sp>
      <p:sp>
        <p:nvSpPr>
          <p:cNvPr id="22" name="AutoShape 6"/>
          <p:cNvSpPr>
            <a:spLocks noChangeArrowheads="1"/>
          </p:cNvSpPr>
          <p:nvPr/>
        </p:nvSpPr>
        <p:spPr bwMode="auto">
          <a:xfrm>
            <a:off x="457200" y="5341814"/>
            <a:ext cx="2011363" cy="639763"/>
          </a:xfrm>
          <a:prstGeom prst="wedgeRoundRectCallout">
            <a:avLst>
              <a:gd name="adj1" fmla="val 102889"/>
              <a:gd name="adj2" fmla="val -106715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Kamera</a:t>
            </a: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457200" y="2871664"/>
            <a:ext cx="2011363" cy="639763"/>
          </a:xfrm>
          <a:prstGeom prst="wedgeRoundRectCallout">
            <a:avLst>
              <a:gd name="adj1" fmla="val 108474"/>
              <a:gd name="adj2" fmla="val -1226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NFC</a:t>
            </a:r>
          </a:p>
        </p:txBody>
      </p:sp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457200" y="3695577"/>
            <a:ext cx="2011363" cy="639762"/>
          </a:xfrm>
          <a:prstGeom prst="wedgeRoundRectCallout">
            <a:avLst>
              <a:gd name="adj1" fmla="val 111825"/>
              <a:gd name="adj2" fmla="val -72431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Bluetooth</a:t>
            </a:r>
          </a:p>
        </p:txBody>
      </p:sp>
    </p:spTree>
    <p:extLst>
      <p:ext uri="{BB962C8B-B14F-4D97-AF65-F5344CB8AC3E}">
        <p14:creationId xmlns:p14="http://schemas.microsoft.com/office/powerpoint/2010/main" val="324888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Mobil szenzorok</a:t>
            </a:r>
            <a:endParaRPr lang="en-US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60" y="1618734"/>
            <a:ext cx="2143681" cy="386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6405583" y="587252"/>
            <a:ext cx="2011363" cy="639762"/>
          </a:xfrm>
          <a:prstGeom prst="wedgeRoundRectCallout">
            <a:avLst>
              <a:gd name="adj1" fmla="val -102896"/>
              <a:gd name="adj2" fmla="val 17181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 err="1"/>
              <a:t>Gyorsulásmérő</a:t>
            </a:r>
            <a:endParaRPr lang="en-US" altLang="en-US" dirty="0"/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6405583" y="1409577"/>
            <a:ext cx="2011363" cy="639762"/>
          </a:xfrm>
          <a:prstGeom prst="wedgeRoundRectCallout">
            <a:avLst>
              <a:gd name="adj1" fmla="val -104039"/>
              <a:gd name="adj2" fmla="val 99184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Giroszkóp</a:t>
            </a: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6405583" y="2233489"/>
            <a:ext cx="2011363" cy="639763"/>
          </a:xfrm>
          <a:prstGeom prst="wedgeRoundRectCallout">
            <a:avLst>
              <a:gd name="adj1" fmla="val -112640"/>
              <a:gd name="adj2" fmla="val 26703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Közelség érzékelő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6405583" y="3055814"/>
            <a:ext cx="2011363" cy="639763"/>
          </a:xfrm>
          <a:prstGeom prst="wedgeRoundRectCallout">
            <a:avLst>
              <a:gd name="adj1" fmla="val -111860"/>
              <a:gd name="adj2" fmla="val -19255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/>
              <a:t>GPS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6405583" y="3878139"/>
            <a:ext cx="2011363" cy="639763"/>
          </a:xfrm>
          <a:prstGeom prst="wedgeRoundRectCallout">
            <a:avLst>
              <a:gd name="adj1" fmla="val -105102"/>
              <a:gd name="adj2" fmla="val -366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Iránytű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6496071" y="4702052"/>
            <a:ext cx="2011362" cy="639762"/>
          </a:xfrm>
          <a:prstGeom prst="wedgeRoundRectCallout">
            <a:avLst>
              <a:gd name="adj1" fmla="val -109427"/>
              <a:gd name="adj2" fmla="val -7605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Barométer</a:t>
            </a:r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auto">
          <a:xfrm>
            <a:off x="6496071" y="5524377"/>
            <a:ext cx="2011362" cy="639762"/>
          </a:xfrm>
          <a:prstGeom prst="wedgeRoundRectCallout">
            <a:avLst>
              <a:gd name="adj1" fmla="val -104786"/>
              <a:gd name="adj2" fmla="val -13711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Hall-szenzor</a:t>
            </a:r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457200" y="1227014"/>
            <a:ext cx="2011363" cy="639763"/>
          </a:xfrm>
          <a:prstGeom prst="wedgeRoundRectCallout">
            <a:avLst>
              <a:gd name="adj1" fmla="val 108532"/>
              <a:gd name="adj2" fmla="val 75863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WiFi</a:t>
            </a: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457200" y="2049339"/>
            <a:ext cx="2011363" cy="639763"/>
          </a:xfrm>
          <a:prstGeom prst="wedgeRoundRectCallout">
            <a:avLst>
              <a:gd name="adj1" fmla="val 107525"/>
              <a:gd name="adj2" fmla="val 55928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Mobil</a:t>
            </a: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457200" y="4517902"/>
            <a:ext cx="2011363" cy="639762"/>
          </a:xfrm>
          <a:prstGeom prst="wedgeRoundRectCallout">
            <a:avLst>
              <a:gd name="adj1" fmla="val 104174"/>
              <a:gd name="adj2" fmla="val -73309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Mikrofon</a:t>
            </a:r>
          </a:p>
        </p:txBody>
      </p:sp>
      <p:sp>
        <p:nvSpPr>
          <p:cNvPr id="22" name="AutoShape 6"/>
          <p:cNvSpPr>
            <a:spLocks noChangeArrowheads="1"/>
          </p:cNvSpPr>
          <p:nvPr/>
        </p:nvSpPr>
        <p:spPr bwMode="auto">
          <a:xfrm>
            <a:off x="457200" y="5341814"/>
            <a:ext cx="2011363" cy="639763"/>
          </a:xfrm>
          <a:prstGeom prst="wedgeRoundRectCallout">
            <a:avLst>
              <a:gd name="adj1" fmla="val 102889"/>
              <a:gd name="adj2" fmla="val -106715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Kamera</a:t>
            </a: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457200" y="2871664"/>
            <a:ext cx="2011363" cy="639763"/>
          </a:xfrm>
          <a:prstGeom prst="wedgeRoundRectCallout">
            <a:avLst>
              <a:gd name="adj1" fmla="val 108474"/>
              <a:gd name="adj2" fmla="val -1226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NFC</a:t>
            </a:r>
          </a:p>
        </p:txBody>
      </p:sp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457200" y="3695577"/>
            <a:ext cx="2011363" cy="639762"/>
          </a:xfrm>
          <a:prstGeom prst="wedgeRoundRectCallout">
            <a:avLst>
              <a:gd name="adj1" fmla="val 111825"/>
              <a:gd name="adj2" fmla="val -72431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Bluetooth</a:t>
            </a:r>
          </a:p>
        </p:txBody>
      </p:sp>
      <p:sp>
        <p:nvSpPr>
          <p:cNvPr id="25" name="AutoShape 17"/>
          <p:cNvSpPr>
            <a:spLocks noChangeArrowheads="1"/>
          </p:cNvSpPr>
          <p:nvPr/>
        </p:nvSpPr>
        <p:spPr bwMode="auto">
          <a:xfrm>
            <a:off x="1720379" y="978971"/>
            <a:ext cx="2011362" cy="639763"/>
          </a:xfrm>
          <a:prstGeom prst="wedgeRoundRectCallout">
            <a:avLst>
              <a:gd name="adj1" fmla="val 64624"/>
              <a:gd name="adj2" fmla="val 124926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Képernyő állapota</a:t>
            </a:r>
          </a:p>
        </p:txBody>
      </p:sp>
      <p:sp>
        <p:nvSpPr>
          <p:cNvPr id="26" name="AutoShape 18"/>
          <p:cNvSpPr>
            <a:spLocks noChangeArrowheads="1"/>
          </p:cNvSpPr>
          <p:nvPr/>
        </p:nvSpPr>
        <p:spPr bwMode="auto">
          <a:xfrm>
            <a:off x="1720379" y="1801296"/>
            <a:ext cx="2011362" cy="639763"/>
          </a:xfrm>
          <a:prstGeom prst="wedgeRoundRectCallout">
            <a:avLst>
              <a:gd name="adj1" fmla="val 75177"/>
              <a:gd name="adj2" fmla="val 70183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Telefon állapota</a:t>
            </a:r>
          </a:p>
        </p:txBody>
      </p:sp>
      <p:sp>
        <p:nvSpPr>
          <p:cNvPr id="27" name="AutoShape 19"/>
          <p:cNvSpPr>
            <a:spLocks noChangeArrowheads="1"/>
          </p:cNvSpPr>
          <p:nvPr/>
        </p:nvSpPr>
        <p:spPr bwMode="auto">
          <a:xfrm>
            <a:off x="1720379" y="2623621"/>
            <a:ext cx="2011362" cy="639763"/>
          </a:xfrm>
          <a:prstGeom prst="wedgeRoundRectCallout">
            <a:avLst>
              <a:gd name="adj1" fmla="val 75792"/>
              <a:gd name="adj2" fmla="val 58528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Akku</a:t>
            </a:r>
          </a:p>
        </p:txBody>
      </p:sp>
      <p:sp>
        <p:nvSpPr>
          <p:cNvPr id="28" name="AutoShape 20"/>
          <p:cNvSpPr>
            <a:spLocks noChangeArrowheads="1"/>
          </p:cNvSpPr>
          <p:nvPr/>
        </p:nvSpPr>
        <p:spPr bwMode="auto">
          <a:xfrm>
            <a:off x="1720379" y="3447534"/>
            <a:ext cx="2011362" cy="639762"/>
          </a:xfrm>
          <a:prstGeom prst="wedgeRoundRectCallout">
            <a:avLst>
              <a:gd name="adj1" fmla="val 94614"/>
              <a:gd name="adj2" fmla="val -231756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Telefonhívások</a:t>
            </a:r>
          </a:p>
        </p:txBody>
      </p:sp>
      <p:sp>
        <p:nvSpPr>
          <p:cNvPr id="29" name="AutoShape 21"/>
          <p:cNvSpPr>
            <a:spLocks noChangeArrowheads="1"/>
          </p:cNvSpPr>
          <p:nvPr/>
        </p:nvSpPr>
        <p:spPr bwMode="auto">
          <a:xfrm>
            <a:off x="1720379" y="4269859"/>
            <a:ext cx="2011362" cy="639762"/>
          </a:xfrm>
          <a:prstGeom prst="wedgeRoundRectCallout">
            <a:avLst>
              <a:gd name="adj1" fmla="val 84728"/>
              <a:gd name="adj2" fmla="val -85891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Üzenetek</a:t>
            </a:r>
          </a:p>
        </p:txBody>
      </p:sp>
      <p:sp>
        <p:nvSpPr>
          <p:cNvPr id="30" name="AutoShape 22"/>
          <p:cNvSpPr>
            <a:spLocks noChangeArrowheads="1"/>
          </p:cNvSpPr>
          <p:nvPr/>
        </p:nvSpPr>
        <p:spPr bwMode="auto">
          <a:xfrm>
            <a:off x="1720379" y="5093771"/>
            <a:ext cx="2011362" cy="639763"/>
          </a:xfrm>
          <a:prstGeom prst="wedgeRoundRectCallout">
            <a:avLst>
              <a:gd name="adj1" fmla="val 92936"/>
              <a:gd name="adj2" fmla="val -161755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Kapcsolatok</a:t>
            </a:r>
          </a:p>
        </p:txBody>
      </p:sp>
      <p:sp>
        <p:nvSpPr>
          <p:cNvPr id="31" name="AutoShape 23"/>
          <p:cNvSpPr>
            <a:spLocks noChangeArrowheads="1"/>
          </p:cNvSpPr>
          <p:nvPr/>
        </p:nvSpPr>
        <p:spPr bwMode="auto">
          <a:xfrm>
            <a:off x="1720379" y="5916096"/>
            <a:ext cx="2011362" cy="639763"/>
          </a:xfrm>
          <a:prstGeom prst="wedgeRoundRectCallout">
            <a:avLst>
              <a:gd name="adj1" fmla="val 92379"/>
              <a:gd name="adj2" fmla="val -169492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Telepített</a:t>
            </a:r>
          </a:p>
          <a:p>
            <a:pPr algn="ctr"/>
            <a:r>
              <a:rPr lang="en-US" altLang="en-US"/>
              <a:t>alkalmazások</a:t>
            </a:r>
          </a:p>
        </p:txBody>
      </p:sp>
    </p:spTree>
    <p:extLst>
      <p:ext uri="{BB962C8B-B14F-4D97-AF65-F5344CB8AC3E}">
        <p14:creationId xmlns:p14="http://schemas.microsoft.com/office/powerpoint/2010/main" val="245854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Mobil szenzorok</a:t>
            </a:r>
            <a:endParaRPr lang="en-US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60" y="1618734"/>
            <a:ext cx="2143681" cy="386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6405583" y="587252"/>
            <a:ext cx="2011363" cy="639762"/>
          </a:xfrm>
          <a:prstGeom prst="wedgeRoundRectCallout">
            <a:avLst>
              <a:gd name="adj1" fmla="val -102896"/>
              <a:gd name="adj2" fmla="val 17181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 err="1"/>
              <a:t>Gyorsulásmérő</a:t>
            </a:r>
            <a:endParaRPr lang="en-US" altLang="en-US" dirty="0"/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6405583" y="1409577"/>
            <a:ext cx="2011363" cy="639762"/>
          </a:xfrm>
          <a:prstGeom prst="wedgeRoundRectCallout">
            <a:avLst>
              <a:gd name="adj1" fmla="val -104039"/>
              <a:gd name="adj2" fmla="val 99184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Giroszkóp</a:t>
            </a: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6405583" y="2233489"/>
            <a:ext cx="2011363" cy="639763"/>
          </a:xfrm>
          <a:prstGeom prst="wedgeRoundRectCallout">
            <a:avLst>
              <a:gd name="adj1" fmla="val -112640"/>
              <a:gd name="adj2" fmla="val 26703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Közelség érzékelő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6405583" y="3055814"/>
            <a:ext cx="2011363" cy="639763"/>
          </a:xfrm>
          <a:prstGeom prst="wedgeRoundRectCallout">
            <a:avLst>
              <a:gd name="adj1" fmla="val -111860"/>
              <a:gd name="adj2" fmla="val -19255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/>
              <a:t>GPS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6405583" y="3878139"/>
            <a:ext cx="2011363" cy="639763"/>
          </a:xfrm>
          <a:prstGeom prst="wedgeRoundRectCallout">
            <a:avLst>
              <a:gd name="adj1" fmla="val -105102"/>
              <a:gd name="adj2" fmla="val -366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Iránytű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6496071" y="4702052"/>
            <a:ext cx="2011362" cy="639762"/>
          </a:xfrm>
          <a:prstGeom prst="wedgeRoundRectCallout">
            <a:avLst>
              <a:gd name="adj1" fmla="val -109427"/>
              <a:gd name="adj2" fmla="val -7605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Barométer</a:t>
            </a:r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auto">
          <a:xfrm>
            <a:off x="6496071" y="5524377"/>
            <a:ext cx="2011362" cy="639762"/>
          </a:xfrm>
          <a:prstGeom prst="wedgeRoundRectCallout">
            <a:avLst>
              <a:gd name="adj1" fmla="val -104786"/>
              <a:gd name="adj2" fmla="val -13711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Hall-szenzor</a:t>
            </a:r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457200" y="1227014"/>
            <a:ext cx="2011363" cy="639763"/>
          </a:xfrm>
          <a:prstGeom prst="wedgeRoundRectCallout">
            <a:avLst>
              <a:gd name="adj1" fmla="val 108532"/>
              <a:gd name="adj2" fmla="val 75863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WiFi</a:t>
            </a: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457200" y="2049339"/>
            <a:ext cx="2011363" cy="639763"/>
          </a:xfrm>
          <a:prstGeom prst="wedgeRoundRectCallout">
            <a:avLst>
              <a:gd name="adj1" fmla="val 107525"/>
              <a:gd name="adj2" fmla="val 55928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Mobil</a:t>
            </a: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457200" y="4517902"/>
            <a:ext cx="2011363" cy="639762"/>
          </a:xfrm>
          <a:prstGeom prst="wedgeRoundRectCallout">
            <a:avLst>
              <a:gd name="adj1" fmla="val 104174"/>
              <a:gd name="adj2" fmla="val -73309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Mikrofon</a:t>
            </a:r>
          </a:p>
        </p:txBody>
      </p:sp>
      <p:sp>
        <p:nvSpPr>
          <p:cNvPr id="22" name="AutoShape 6"/>
          <p:cNvSpPr>
            <a:spLocks noChangeArrowheads="1"/>
          </p:cNvSpPr>
          <p:nvPr/>
        </p:nvSpPr>
        <p:spPr bwMode="auto">
          <a:xfrm>
            <a:off x="457200" y="5341814"/>
            <a:ext cx="2011363" cy="639763"/>
          </a:xfrm>
          <a:prstGeom prst="wedgeRoundRectCallout">
            <a:avLst>
              <a:gd name="adj1" fmla="val 102889"/>
              <a:gd name="adj2" fmla="val -106715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Kamera</a:t>
            </a: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457200" y="2871664"/>
            <a:ext cx="2011363" cy="639763"/>
          </a:xfrm>
          <a:prstGeom prst="wedgeRoundRectCallout">
            <a:avLst>
              <a:gd name="adj1" fmla="val 108474"/>
              <a:gd name="adj2" fmla="val -1226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NFC</a:t>
            </a:r>
          </a:p>
        </p:txBody>
      </p:sp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457200" y="3695577"/>
            <a:ext cx="2011363" cy="639762"/>
          </a:xfrm>
          <a:prstGeom prst="wedgeRoundRectCallout">
            <a:avLst>
              <a:gd name="adj1" fmla="val 111825"/>
              <a:gd name="adj2" fmla="val -72431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Bluetooth</a:t>
            </a:r>
          </a:p>
        </p:txBody>
      </p:sp>
      <p:sp>
        <p:nvSpPr>
          <p:cNvPr id="25" name="AutoShape 17"/>
          <p:cNvSpPr>
            <a:spLocks noChangeArrowheads="1"/>
          </p:cNvSpPr>
          <p:nvPr/>
        </p:nvSpPr>
        <p:spPr bwMode="auto">
          <a:xfrm>
            <a:off x="1720379" y="978971"/>
            <a:ext cx="2011362" cy="639763"/>
          </a:xfrm>
          <a:prstGeom prst="wedgeRoundRectCallout">
            <a:avLst>
              <a:gd name="adj1" fmla="val 64624"/>
              <a:gd name="adj2" fmla="val 124926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Képernyő állapota</a:t>
            </a:r>
          </a:p>
        </p:txBody>
      </p:sp>
      <p:sp>
        <p:nvSpPr>
          <p:cNvPr id="26" name="AutoShape 18"/>
          <p:cNvSpPr>
            <a:spLocks noChangeArrowheads="1"/>
          </p:cNvSpPr>
          <p:nvPr/>
        </p:nvSpPr>
        <p:spPr bwMode="auto">
          <a:xfrm>
            <a:off x="1720379" y="1801296"/>
            <a:ext cx="2011362" cy="639763"/>
          </a:xfrm>
          <a:prstGeom prst="wedgeRoundRectCallout">
            <a:avLst>
              <a:gd name="adj1" fmla="val 75177"/>
              <a:gd name="adj2" fmla="val 70183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Telefon állapota</a:t>
            </a:r>
          </a:p>
        </p:txBody>
      </p:sp>
      <p:sp>
        <p:nvSpPr>
          <p:cNvPr id="27" name="AutoShape 19"/>
          <p:cNvSpPr>
            <a:spLocks noChangeArrowheads="1"/>
          </p:cNvSpPr>
          <p:nvPr/>
        </p:nvSpPr>
        <p:spPr bwMode="auto">
          <a:xfrm>
            <a:off x="1720379" y="2623621"/>
            <a:ext cx="2011362" cy="639763"/>
          </a:xfrm>
          <a:prstGeom prst="wedgeRoundRectCallout">
            <a:avLst>
              <a:gd name="adj1" fmla="val 75792"/>
              <a:gd name="adj2" fmla="val 58528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Akku</a:t>
            </a:r>
          </a:p>
        </p:txBody>
      </p:sp>
      <p:sp>
        <p:nvSpPr>
          <p:cNvPr id="28" name="AutoShape 20"/>
          <p:cNvSpPr>
            <a:spLocks noChangeArrowheads="1"/>
          </p:cNvSpPr>
          <p:nvPr/>
        </p:nvSpPr>
        <p:spPr bwMode="auto">
          <a:xfrm>
            <a:off x="1720379" y="3447534"/>
            <a:ext cx="2011362" cy="639762"/>
          </a:xfrm>
          <a:prstGeom prst="wedgeRoundRectCallout">
            <a:avLst>
              <a:gd name="adj1" fmla="val 94614"/>
              <a:gd name="adj2" fmla="val -231756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Telefonhívások</a:t>
            </a:r>
          </a:p>
        </p:txBody>
      </p:sp>
      <p:sp>
        <p:nvSpPr>
          <p:cNvPr id="29" name="AutoShape 21"/>
          <p:cNvSpPr>
            <a:spLocks noChangeArrowheads="1"/>
          </p:cNvSpPr>
          <p:nvPr/>
        </p:nvSpPr>
        <p:spPr bwMode="auto">
          <a:xfrm>
            <a:off x="1720379" y="4269859"/>
            <a:ext cx="2011362" cy="639762"/>
          </a:xfrm>
          <a:prstGeom prst="wedgeRoundRectCallout">
            <a:avLst>
              <a:gd name="adj1" fmla="val 84728"/>
              <a:gd name="adj2" fmla="val -85891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Üzenetek</a:t>
            </a:r>
          </a:p>
        </p:txBody>
      </p:sp>
      <p:sp>
        <p:nvSpPr>
          <p:cNvPr id="30" name="AutoShape 22"/>
          <p:cNvSpPr>
            <a:spLocks noChangeArrowheads="1"/>
          </p:cNvSpPr>
          <p:nvPr/>
        </p:nvSpPr>
        <p:spPr bwMode="auto">
          <a:xfrm>
            <a:off x="1720379" y="5093771"/>
            <a:ext cx="2011362" cy="639763"/>
          </a:xfrm>
          <a:prstGeom prst="wedgeRoundRectCallout">
            <a:avLst>
              <a:gd name="adj1" fmla="val 92936"/>
              <a:gd name="adj2" fmla="val -161755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Kapcsolatok</a:t>
            </a:r>
          </a:p>
        </p:txBody>
      </p:sp>
      <p:sp>
        <p:nvSpPr>
          <p:cNvPr id="31" name="AutoShape 23"/>
          <p:cNvSpPr>
            <a:spLocks noChangeArrowheads="1"/>
          </p:cNvSpPr>
          <p:nvPr/>
        </p:nvSpPr>
        <p:spPr bwMode="auto">
          <a:xfrm>
            <a:off x="1720379" y="5916096"/>
            <a:ext cx="2011362" cy="639763"/>
          </a:xfrm>
          <a:prstGeom prst="wedgeRoundRectCallout">
            <a:avLst>
              <a:gd name="adj1" fmla="val 92379"/>
              <a:gd name="adj2" fmla="val -169492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Telepített</a:t>
            </a:r>
          </a:p>
          <a:p>
            <a:pPr algn="ctr"/>
            <a:r>
              <a:rPr lang="en-US" altLang="en-US"/>
              <a:t>alkalmazások</a:t>
            </a:r>
          </a:p>
        </p:txBody>
      </p:sp>
      <p:sp>
        <p:nvSpPr>
          <p:cNvPr id="32" name="AutoShape 24"/>
          <p:cNvSpPr>
            <a:spLocks noChangeArrowheads="1"/>
          </p:cNvSpPr>
          <p:nvPr/>
        </p:nvSpPr>
        <p:spPr bwMode="auto">
          <a:xfrm>
            <a:off x="5097120" y="430796"/>
            <a:ext cx="2011362" cy="639762"/>
          </a:xfrm>
          <a:prstGeom prst="wedgeRoundRectCallout">
            <a:avLst>
              <a:gd name="adj1" fmla="val -81523"/>
              <a:gd name="adj2" fmla="val 174334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Érintési pontok</a:t>
            </a:r>
          </a:p>
        </p:txBody>
      </p:sp>
      <p:sp>
        <p:nvSpPr>
          <p:cNvPr id="33" name="AutoShape 25"/>
          <p:cNvSpPr>
            <a:spLocks noChangeArrowheads="1"/>
          </p:cNvSpPr>
          <p:nvPr/>
        </p:nvSpPr>
        <p:spPr bwMode="auto">
          <a:xfrm>
            <a:off x="5097120" y="1253121"/>
            <a:ext cx="2011362" cy="639762"/>
          </a:xfrm>
          <a:prstGeom prst="wedgeRoundRectCallout">
            <a:avLst>
              <a:gd name="adj1" fmla="val -76111"/>
              <a:gd name="adj2" fmla="val 105582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Orientáció</a:t>
            </a:r>
          </a:p>
        </p:txBody>
      </p:sp>
      <p:sp>
        <p:nvSpPr>
          <p:cNvPr id="34" name="AutoShape 26"/>
          <p:cNvSpPr>
            <a:spLocks noChangeArrowheads="1"/>
          </p:cNvSpPr>
          <p:nvPr/>
        </p:nvSpPr>
        <p:spPr bwMode="auto">
          <a:xfrm>
            <a:off x="5097120" y="2077033"/>
            <a:ext cx="2011362" cy="639763"/>
          </a:xfrm>
          <a:prstGeom prst="wedgeRoundRectCallout">
            <a:avLst>
              <a:gd name="adj1" fmla="val -78338"/>
              <a:gd name="adj2" fmla="val 79896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Alkalmazás-</a:t>
            </a:r>
          </a:p>
          <a:p>
            <a:pPr algn="ctr"/>
            <a:r>
              <a:rPr lang="en-US" altLang="en-US"/>
              <a:t>használat</a:t>
            </a:r>
          </a:p>
        </p:txBody>
      </p:sp>
      <p:sp>
        <p:nvSpPr>
          <p:cNvPr id="35" name="AutoShape 27"/>
          <p:cNvSpPr>
            <a:spLocks noChangeArrowheads="1"/>
          </p:cNvSpPr>
          <p:nvPr/>
        </p:nvSpPr>
        <p:spPr bwMode="auto">
          <a:xfrm>
            <a:off x="5097120" y="2899358"/>
            <a:ext cx="2011362" cy="639763"/>
          </a:xfrm>
          <a:prstGeom prst="wedgeRoundRectCallout">
            <a:avLst>
              <a:gd name="adj1" fmla="val -76102"/>
              <a:gd name="adj2" fmla="val 58909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Widgetek</a:t>
            </a:r>
          </a:p>
        </p:txBody>
      </p:sp>
      <p:sp>
        <p:nvSpPr>
          <p:cNvPr id="36" name="AutoShape 28"/>
          <p:cNvSpPr>
            <a:spLocks noChangeArrowheads="1"/>
          </p:cNvSpPr>
          <p:nvPr/>
        </p:nvSpPr>
        <p:spPr bwMode="auto">
          <a:xfrm>
            <a:off x="5097120" y="3721683"/>
            <a:ext cx="2011362" cy="639763"/>
          </a:xfrm>
          <a:prstGeom prst="wedgeRoundRectCallout">
            <a:avLst>
              <a:gd name="adj1" fmla="val -68560"/>
              <a:gd name="adj2" fmla="val 22283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Tárhely</a:t>
            </a:r>
          </a:p>
        </p:txBody>
      </p:sp>
      <p:sp>
        <p:nvSpPr>
          <p:cNvPr id="37" name="AutoShape 29"/>
          <p:cNvSpPr>
            <a:spLocks noChangeArrowheads="1"/>
          </p:cNvSpPr>
          <p:nvPr/>
        </p:nvSpPr>
        <p:spPr bwMode="auto">
          <a:xfrm>
            <a:off x="5097120" y="4545596"/>
            <a:ext cx="2011362" cy="639762"/>
          </a:xfrm>
          <a:prstGeom prst="wedgeRoundRectCallout">
            <a:avLst>
              <a:gd name="adj1" fmla="val -61073"/>
              <a:gd name="adj2" fmla="val -61692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Hálózati forgalom</a:t>
            </a:r>
          </a:p>
        </p:txBody>
      </p:sp>
      <p:sp>
        <p:nvSpPr>
          <p:cNvPr id="38" name="AutoShape 30"/>
          <p:cNvSpPr>
            <a:spLocks noChangeArrowheads="1"/>
          </p:cNvSpPr>
          <p:nvPr/>
        </p:nvSpPr>
        <p:spPr bwMode="auto">
          <a:xfrm>
            <a:off x="5097120" y="5367921"/>
            <a:ext cx="2011362" cy="639762"/>
          </a:xfrm>
          <a:prstGeom prst="wedgeRoundRectCallout">
            <a:avLst>
              <a:gd name="adj1" fmla="val -67570"/>
              <a:gd name="adj2" fmla="val -58797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Csatlakoztatott</a:t>
            </a:r>
          </a:p>
          <a:p>
            <a:pPr algn="ctr"/>
            <a:r>
              <a:rPr lang="en-US" altLang="en-US"/>
              <a:t>eszközök</a:t>
            </a:r>
          </a:p>
        </p:txBody>
      </p:sp>
    </p:spTree>
    <p:extLst>
      <p:ext uri="{BB962C8B-B14F-4D97-AF65-F5344CB8AC3E}">
        <p14:creationId xmlns:p14="http://schemas.microsoft.com/office/powerpoint/2010/main" val="316835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Mobil szenzorok</a:t>
            </a:r>
            <a:endParaRPr lang="en-US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60" y="1618734"/>
            <a:ext cx="2143681" cy="386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6405583" y="587252"/>
            <a:ext cx="2011363" cy="639762"/>
          </a:xfrm>
          <a:prstGeom prst="wedgeRoundRectCallout">
            <a:avLst>
              <a:gd name="adj1" fmla="val -102896"/>
              <a:gd name="adj2" fmla="val 17181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 err="1"/>
              <a:t>Gyorsulásmérő</a:t>
            </a:r>
            <a:endParaRPr lang="en-US" altLang="en-US" dirty="0"/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6405583" y="1409577"/>
            <a:ext cx="2011363" cy="639762"/>
          </a:xfrm>
          <a:prstGeom prst="wedgeRoundRectCallout">
            <a:avLst>
              <a:gd name="adj1" fmla="val -104039"/>
              <a:gd name="adj2" fmla="val 99184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Giroszkóp</a:t>
            </a: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6405583" y="2233489"/>
            <a:ext cx="2011363" cy="639763"/>
          </a:xfrm>
          <a:prstGeom prst="wedgeRoundRectCallout">
            <a:avLst>
              <a:gd name="adj1" fmla="val -112640"/>
              <a:gd name="adj2" fmla="val 26703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Közelség érzékelő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6405583" y="3055814"/>
            <a:ext cx="2011363" cy="639763"/>
          </a:xfrm>
          <a:prstGeom prst="wedgeRoundRectCallout">
            <a:avLst>
              <a:gd name="adj1" fmla="val -111860"/>
              <a:gd name="adj2" fmla="val -19255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/>
              <a:t>GPS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6405583" y="3878139"/>
            <a:ext cx="2011363" cy="639763"/>
          </a:xfrm>
          <a:prstGeom prst="wedgeRoundRectCallout">
            <a:avLst>
              <a:gd name="adj1" fmla="val -105102"/>
              <a:gd name="adj2" fmla="val -366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Iránytű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6496071" y="4702052"/>
            <a:ext cx="2011362" cy="639762"/>
          </a:xfrm>
          <a:prstGeom prst="wedgeRoundRectCallout">
            <a:avLst>
              <a:gd name="adj1" fmla="val -109427"/>
              <a:gd name="adj2" fmla="val -7605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Barométer</a:t>
            </a:r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auto">
          <a:xfrm>
            <a:off x="6496071" y="5524377"/>
            <a:ext cx="2011362" cy="639762"/>
          </a:xfrm>
          <a:prstGeom prst="wedgeRoundRectCallout">
            <a:avLst>
              <a:gd name="adj1" fmla="val -104786"/>
              <a:gd name="adj2" fmla="val -13711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Hall-szenzor</a:t>
            </a:r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457200" y="1227014"/>
            <a:ext cx="2011363" cy="639763"/>
          </a:xfrm>
          <a:prstGeom prst="wedgeRoundRectCallout">
            <a:avLst>
              <a:gd name="adj1" fmla="val 108532"/>
              <a:gd name="adj2" fmla="val 75863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WiFi</a:t>
            </a: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457200" y="2049339"/>
            <a:ext cx="2011363" cy="639763"/>
          </a:xfrm>
          <a:prstGeom prst="wedgeRoundRectCallout">
            <a:avLst>
              <a:gd name="adj1" fmla="val 107525"/>
              <a:gd name="adj2" fmla="val 55928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Mobil</a:t>
            </a: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457200" y="4517902"/>
            <a:ext cx="2011363" cy="639762"/>
          </a:xfrm>
          <a:prstGeom prst="wedgeRoundRectCallout">
            <a:avLst>
              <a:gd name="adj1" fmla="val 104174"/>
              <a:gd name="adj2" fmla="val -73309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Mikrofon</a:t>
            </a:r>
          </a:p>
        </p:txBody>
      </p:sp>
      <p:sp>
        <p:nvSpPr>
          <p:cNvPr id="22" name="AutoShape 6"/>
          <p:cNvSpPr>
            <a:spLocks noChangeArrowheads="1"/>
          </p:cNvSpPr>
          <p:nvPr/>
        </p:nvSpPr>
        <p:spPr bwMode="auto">
          <a:xfrm>
            <a:off x="457200" y="5341814"/>
            <a:ext cx="2011363" cy="639763"/>
          </a:xfrm>
          <a:prstGeom prst="wedgeRoundRectCallout">
            <a:avLst>
              <a:gd name="adj1" fmla="val 102889"/>
              <a:gd name="adj2" fmla="val -106715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Kamera</a:t>
            </a: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457200" y="2871664"/>
            <a:ext cx="2011363" cy="639763"/>
          </a:xfrm>
          <a:prstGeom prst="wedgeRoundRectCallout">
            <a:avLst>
              <a:gd name="adj1" fmla="val 108474"/>
              <a:gd name="adj2" fmla="val -1226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NFC</a:t>
            </a:r>
          </a:p>
        </p:txBody>
      </p:sp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457200" y="3695577"/>
            <a:ext cx="2011363" cy="639762"/>
          </a:xfrm>
          <a:prstGeom prst="wedgeRoundRectCallout">
            <a:avLst>
              <a:gd name="adj1" fmla="val 111825"/>
              <a:gd name="adj2" fmla="val -72431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Bluetooth</a:t>
            </a:r>
          </a:p>
        </p:txBody>
      </p:sp>
      <p:sp>
        <p:nvSpPr>
          <p:cNvPr id="25" name="AutoShape 17"/>
          <p:cNvSpPr>
            <a:spLocks noChangeArrowheads="1"/>
          </p:cNvSpPr>
          <p:nvPr/>
        </p:nvSpPr>
        <p:spPr bwMode="auto">
          <a:xfrm>
            <a:off x="1720379" y="978971"/>
            <a:ext cx="2011362" cy="639763"/>
          </a:xfrm>
          <a:prstGeom prst="wedgeRoundRectCallout">
            <a:avLst>
              <a:gd name="adj1" fmla="val 64624"/>
              <a:gd name="adj2" fmla="val 124926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Képernyő állapota</a:t>
            </a:r>
          </a:p>
        </p:txBody>
      </p:sp>
      <p:sp>
        <p:nvSpPr>
          <p:cNvPr id="26" name="AutoShape 18"/>
          <p:cNvSpPr>
            <a:spLocks noChangeArrowheads="1"/>
          </p:cNvSpPr>
          <p:nvPr/>
        </p:nvSpPr>
        <p:spPr bwMode="auto">
          <a:xfrm>
            <a:off x="1720379" y="1801296"/>
            <a:ext cx="2011362" cy="639763"/>
          </a:xfrm>
          <a:prstGeom prst="wedgeRoundRectCallout">
            <a:avLst>
              <a:gd name="adj1" fmla="val 75177"/>
              <a:gd name="adj2" fmla="val 70183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Telefon állapota</a:t>
            </a:r>
          </a:p>
        </p:txBody>
      </p:sp>
      <p:sp>
        <p:nvSpPr>
          <p:cNvPr id="27" name="AutoShape 19"/>
          <p:cNvSpPr>
            <a:spLocks noChangeArrowheads="1"/>
          </p:cNvSpPr>
          <p:nvPr/>
        </p:nvSpPr>
        <p:spPr bwMode="auto">
          <a:xfrm>
            <a:off x="1720379" y="2623621"/>
            <a:ext cx="2011362" cy="639763"/>
          </a:xfrm>
          <a:prstGeom prst="wedgeRoundRectCallout">
            <a:avLst>
              <a:gd name="adj1" fmla="val 75792"/>
              <a:gd name="adj2" fmla="val 58528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Akku</a:t>
            </a:r>
          </a:p>
        </p:txBody>
      </p:sp>
      <p:sp>
        <p:nvSpPr>
          <p:cNvPr id="28" name="AutoShape 20"/>
          <p:cNvSpPr>
            <a:spLocks noChangeArrowheads="1"/>
          </p:cNvSpPr>
          <p:nvPr/>
        </p:nvSpPr>
        <p:spPr bwMode="auto">
          <a:xfrm>
            <a:off x="1720379" y="3447534"/>
            <a:ext cx="2011362" cy="639762"/>
          </a:xfrm>
          <a:prstGeom prst="wedgeRoundRectCallout">
            <a:avLst>
              <a:gd name="adj1" fmla="val 94614"/>
              <a:gd name="adj2" fmla="val -231756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Telefonhívások</a:t>
            </a:r>
          </a:p>
        </p:txBody>
      </p:sp>
      <p:sp>
        <p:nvSpPr>
          <p:cNvPr id="29" name="AutoShape 21"/>
          <p:cNvSpPr>
            <a:spLocks noChangeArrowheads="1"/>
          </p:cNvSpPr>
          <p:nvPr/>
        </p:nvSpPr>
        <p:spPr bwMode="auto">
          <a:xfrm>
            <a:off x="1720379" y="4269859"/>
            <a:ext cx="2011362" cy="639762"/>
          </a:xfrm>
          <a:prstGeom prst="wedgeRoundRectCallout">
            <a:avLst>
              <a:gd name="adj1" fmla="val 84728"/>
              <a:gd name="adj2" fmla="val -85891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Üzenetek</a:t>
            </a:r>
          </a:p>
        </p:txBody>
      </p:sp>
      <p:sp>
        <p:nvSpPr>
          <p:cNvPr id="30" name="AutoShape 22"/>
          <p:cNvSpPr>
            <a:spLocks noChangeArrowheads="1"/>
          </p:cNvSpPr>
          <p:nvPr/>
        </p:nvSpPr>
        <p:spPr bwMode="auto">
          <a:xfrm>
            <a:off x="1720379" y="5093771"/>
            <a:ext cx="2011362" cy="639763"/>
          </a:xfrm>
          <a:prstGeom prst="wedgeRoundRectCallout">
            <a:avLst>
              <a:gd name="adj1" fmla="val 92936"/>
              <a:gd name="adj2" fmla="val -161755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Kapcsolatok</a:t>
            </a:r>
          </a:p>
        </p:txBody>
      </p:sp>
      <p:sp>
        <p:nvSpPr>
          <p:cNvPr id="31" name="AutoShape 23"/>
          <p:cNvSpPr>
            <a:spLocks noChangeArrowheads="1"/>
          </p:cNvSpPr>
          <p:nvPr/>
        </p:nvSpPr>
        <p:spPr bwMode="auto">
          <a:xfrm>
            <a:off x="1720379" y="5916096"/>
            <a:ext cx="2011362" cy="639763"/>
          </a:xfrm>
          <a:prstGeom prst="wedgeRoundRectCallout">
            <a:avLst>
              <a:gd name="adj1" fmla="val 92379"/>
              <a:gd name="adj2" fmla="val -169492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Telepített</a:t>
            </a:r>
          </a:p>
          <a:p>
            <a:pPr algn="ctr"/>
            <a:r>
              <a:rPr lang="en-US" altLang="en-US"/>
              <a:t>alkalmazások</a:t>
            </a:r>
          </a:p>
        </p:txBody>
      </p:sp>
      <p:sp>
        <p:nvSpPr>
          <p:cNvPr id="32" name="AutoShape 24"/>
          <p:cNvSpPr>
            <a:spLocks noChangeArrowheads="1"/>
          </p:cNvSpPr>
          <p:nvPr/>
        </p:nvSpPr>
        <p:spPr bwMode="auto">
          <a:xfrm>
            <a:off x="5097120" y="430796"/>
            <a:ext cx="2011362" cy="639762"/>
          </a:xfrm>
          <a:prstGeom prst="wedgeRoundRectCallout">
            <a:avLst>
              <a:gd name="adj1" fmla="val -81523"/>
              <a:gd name="adj2" fmla="val 174334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Érintési pontok</a:t>
            </a:r>
          </a:p>
        </p:txBody>
      </p:sp>
      <p:sp>
        <p:nvSpPr>
          <p:cNvPr id="33" name="AutoShape 25"/>
          <p:cNvSpPr>
            <a:spLocks noChangeArrowheads="1"/>
          </p:cNvSpPr>
          <p:nvPr/>
        </p:nvSpPr>
        <p:spPr bwMode="auto">
          <a:xfrm>
            <a:off x="5097120" y="1253121"/>
            <a:ext cx="2011362" cy="639762"/>
          </a:xfrm>
          <a:prstGeom prst="wedgeRoundRectCallout">
            <a:avLst>
              <a:gd name="adj1" fmla="val -76111"/>
              <a:gd name="adj2" fmla="val 105582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Orientáció</a:t>
            </a:r>
          </a:p>
        </p:txBody>
      </p:sp>
      <p:sp>
        <p:nvSpPr>
          <p:cNvPr id="34" name="AutoShape 26"/>
          <p:cNvSpPr>
            <a:spLocks noChangeArrowheads="1"/>
          </p:cNvSpPr>
          <p:nvPr/>
        </p:nvSpPr>
        <p:spPr bwMode="auto">
          <a:xfrm>
            <a:off x="5097120" y="2077033"/>
            <a:ext cx="2011362" cy="639763"/>
          </a:xfrm>
          <a:prstGeom prst="wedgeRoundRectCallout">
            <a:avLst>
              <a:gd name="adj1" fmla="val -78338"/>
              <a:gd name="adj2" fmla="val 79896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Alkalmazás-</a:t>
            </a:r>
          </a:p>
          <a:p>
            <a:pPr algn="ctr"/>
            <a:r>
              <a:rPr lang="en-US" altLang="en-US"/>
              <a:t>használat</a:t>
            </a:r>
          </a:p>
        </p:txBody>
      </p:sp>
      <p:sp>
        <p:nvSpPr>
          <p:cNvPr id="35" name="AutoShape 27"/>
          <p:cNvSpPr>
            <a:spLocks noChangeArrowheads="1"/>
          </p:cNvSpPr>
          <p:nvPr/>
        </p:nvSpPr>
        <p:spPr bwMode="auto">
          <a:xfrm>
            <a:off x="5097120" y="2899358"/>
            <a:ext cx="2011362" cy="639763"/>
          </a:xfrm>
          <a:prstGeom prst="wedgeRoundRectCallout">
            <a:avLst>
              <a:gd name="adj1" fmla="val -76102"/>
              <a:gd name="adj2" fmla="val 58909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Widgetek</a:t>
            </a:r>
          </a:p>
        </p:txBody>
      </p:sp>
      <p:sp>
        <p:nvSpPr>
          <p:cNvPr id="36" name="AutoShape 28"/>
          <p:cNvSpPr>
            <a:spLocks noChangeArrowheads="1"/>
          </p:cNvSpPr>
          <p:nvPr/>
        </p:nvSpPr>
        <p:spPr bwMode="auto">
          <a:xfrm>
            <a:off x="5097120" y="3721683"/>
            <a:ext cx="2011362" cy="639763"/>
          </a:xfrm>
          <a:prstGeom prst="wedgeRoundRectCallout">
            <a:avLst>
              <a:gd name="adj1" fmla="val -68560"/>
              <a:gd name="adj2" fmla="val 22283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Tárhely</a:t>
            </a:r>
          </a:p>
        </p:txBody>
      </p:sp>
      <p:sp>
        <p:nvSpPr>
          <p:cNvPr id="37" name="AutoShape 29"/>
          <p:cNvSpPr>
            <a:spLocks noChangeArrowheads="1"/>
          </p:cNvSpPr>
          <p:nvPr/>
        </p:nvSpPr>
        <p:spPr bwMode="auto">
          <a:xfrm>
            <a:off x="5097120" y="4545596"/>
            <a:ext cx="2011362" cy="639762"/>
          </a:xfrm>
          <a:prstGeom prst="wedgeRoundRectCallout">
            <a:avLst>
              <a:gd name="adj1" fmla="val -61073"/>
              <a:gd name="adj2" fmla="val -61692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Hálózati forgalom</a:t>
            </a:r>
          </a:p>
        </p:txBody>
      </p:sp>
      <p:sp>
        <p:nvSpPr>
          <p:cNvPr id="38" name="AutoShape 30"/>
          <p:cNvSpPr>
            <a:spLocks noChangeArrowheads="1"/>
          </p:cNvSpPr>
          <p:nvPr/>
        </p:nvSpPr>
        <p:spPr bwMode="auto">
          <a:xfrm>
            <a:off x="5097120" y="5367921"/>
            <a:ext cx="2011362" cy="639762"/>
          </a:xfrm>
          <a:prstGeom prst="wedgeRoundRectCallout">
            <a:avLst>
              <a:gd name="adj1" fmla="val -67570"/>
              <a:gd name="adj2" fmla="val -58797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Csatlakoztatott</a:t>
            </a:r>
          </a:p>
          <a:p>
            <a:pPr algn="ctr"/>
            <a:r>
              <a:rPr lang="en-US" altLang="en-US"/>
              <a:t>eszközök</a:t>
            </a:r>
          </a:p>
        </p:txBody>
      </p:sp>
      <p:sp>
        <p:nvSpPr>
          <p:cNvPr id="39" name="AutoShape 31"/>
          <p:cNvSpPr>
            <a:spLocks noChangeArrowheads="1"/>
          </p:cNvSpPr>
          <p:nvPr/>
        </p:nvSpPr>
        <p:spPr bwMode="auto">
          <a:xfrm>
            <a:off x="3286253" y="4479925"/>
            <a:ext cx="2011363" cy="822325"/>
          </a:xfrm>
          <a:prstGeom prst="wedgeRoundRectCallout">
            <a:avLst>
              <a:gd name="adj1" fmla="val 8093"/>
              <a:gd name="adj2" fmla="val -133556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 err="1"/>
              <a:t>Definiálj</a:t>
            </a:r>
            <a:endParaRPr lang="en-US" altLang="en-US" dirty="0"/>
          </a:p>
          <a:p>
            <a:pPr algn="ctr"/>
            <a:r>
              <a:rPr lang="en-US" altLang="en-US" dirty="0" err="1"/>
              <a:t>saját</a:t>
            </a:r>
            <a:r>
              <a:rPr lang="en-US" altLang="en-US" dirty="0"/>
              <a:t> </a:t>
            </a:r>
            <a:r>
              <a:rPr lang="en-US" altLang="en-US" dirty="0" err="1"/>
              <a:t>szenzorokat</a:t>
            </a:r>
            <a:r>
              <a:rPr lang="en-US" alt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00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Mérjünk telefonon!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 megtervezése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Mérési adatok feldolgozása</a:t>
            </a:r>
          </a:p>
        </p:txBody>
      </p:sp>
    </p:spTree>
    <p:extLst>
      <p:ext uri="{BB962C8B-B14F-4D97-AF65-F5344CB8AC3E}">
        <p14:creationId xmlns:p14="http://schemas.microsoft.com/office/powerpoint/2010/main" val="356537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Crowd Sourcing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800" i="1" dirty="0"/>
              <a:t>“A crowdsourcing </a:t>
            </a:r>
            <a:r>
              <a:rPr lang="en-US" sz="4800" i="1" dirty="0" err="1"/>
              <a:t>egy</a:t>
            </a:r>
            <a:r>
              <a:rPr lang="en-US" sz="4800" i="1" dirty="0"/>
              <a:t> </a:t>
            </a:r>
            <a:r>
              <a:rPr lang="en-US" sz="4800" i="1" dirty="0" err="1"/>
              <a:t>módszer</a:t>
            </a:r>
            <a:r>
              <a:rPr lang="en-US" sz="4800" i="1" dirty="0"/>
              <a:t>, </a:t>
            </a:r>
            <a:r>
              <a:rPr lang="en-US" sz="4800" i="1" dirty="0" err="1"/>
              <a:t>amivel</a:t>
            </a:r>
            <a:r>
              <a:rPr lang="en-US" sz="4800" i="1" dirty="0"/>
              <a:t> a </a:t>
            </a:r>
            <a:r>
              <a:rPr lang="en-US" sz="4800" i="1" dirty="0" err="1"/>
              <a:t>feladat-megoldást</a:t>
            </a:r>
            <a:r>
              <a:rPr lang="en-US" sz="4800" i="1" dirty="0"/>
              <a:t> </a:t>
            </a:r>
            <a:r>
              <a:rPr lang="en-US" sz="4800" i="1" dirty="0" err="1"/>
              <a:t>vagy</a:t>
            </a:r>
            <a:r>
              <a:rPr lang="en-US" sz="4800" i="1" dirty="0"/>
              <a:t> </a:t>
            </a:r>
            <a:r>
              <a:rPr lang="en-US" sz="4800" i="1" dirty="0" err="1"/>
              <a:t>termelést</a:t>
            </a:r>
            <a:r>
              <a:rPr lang="en-US" sz="4800" i="1" dirty="0"/>
              <a:t> </a:t>
            </a:r>
            <a:r>
              <a:rPr lang="en-US" sz="4800" i="1" dirty="0" err="1"/>
              <a:t>nagy</a:t>
            </a:r>
            <a:r>
              <a:rPr lang="en-US" sz="4800" i="1" dirty="0"/>
              <a:t> </a:t>
            </a:r>
            <a:r>
              <a:rPr lang="en-US" sz="4800" i="1" dirty="0" err="1"/>
              <a:t>tömegeknek</a:t>
            </a:r>
            <a:r>
              <a:rPr lang="en-US" sz="4800" i="1" dirty="0"/>
              <a:t>, online </a:t>
            </a:r>
            <a:r>
              <a:rPr lang="en-US" sz="4800" i="1" dirty="0" err="1"/>
              <a:t>módon</a:t>
            </a:r>
            <a:r>
              <a:rPr lang="en-US" sz="4800" i="1" dirty="0"/>
              <a:t> </a:t>
            </a:r>
            <a:r>
              <a:rPr lang="en-US" sz="4800" i="1" dirty="0" err="1"/>
              <a:t>osztják</a:t>
            </a:r>
            <a:r>
              <a:rPr lang="en-US" sz="4800" i="1" dirty="0"/>
              <a:t> </a:t>
            </a:r>
            <a:r>
              <a:rPr lang="en-US" sz="4800" i="1" dirty="0" err="1"/>
              <a:t>szét</a:t>
            </a:r>
            <a:r>
              <a:rPr lang="en-US" sz="4800" i="1" dirty="0"/>
              <a:t>.”</a:t>
            </a:r>
          </a:p>
          <a:p>
            <a:pPr marL="0" indent="0" algn="r">
              <a:buNone/>
            </a:pPr>
            <a:r>
              <a:rPr lang="en-US" sz="4800" i="1" dirty="0"/>
              <a:t>/Daren C. </a:t>
            </a:r>
            <a:r>
              <a:rPr lang="en-US" sz="4800" i="1" dirty="0" err="1"/>
              <a:t>Brabham</a:t>
            </a:r>
            <a:r>
              <a:rPr lang="en-US" sz="4800" i="1" dirty="0"/>
              <a:t>/</a:t>
            </a:r>
          </a:p>
          <a:p>
            <a:pPr marL="0" indent="0">
              <a:buNone/>
            </a:pPr>
            <a:endParaRPr lang="en-US" sz="4800" i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5193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Mérjünk telefonon!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 megtervezése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 elkészítése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Mérési adatok feldolgozása</a:t>
            </a:r>
          </a:p>
        </p:txBody>
      </p:sp>
    </p:spTree>
    <p:extLst>
      <p:ext uri="{BB962C8B-B14F-4D97-AF65-F5344CB8AC3E}">
        <p14:creationId xmlns:p14="http://schemas.microsoft.com/office/powerpoint/2010/main" val="211639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Mérjünk telefonon!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 megtervezése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Platform-specifikus implementáció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Mérőkód csomagolása</a:t>
            </a:r>
            <a:endParaRPr lang="hu-HU" sz="2800" dirty="0">
              <a:latin typeface="Verdana"/>
              <a:cs typeface="Verdana"/>
            </a:endParaRP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Alkalmazás terjesztése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Mérési adatok összegyűjtése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Mérési adatok feldolgozása</a:t>
            </a:r>
          </a:p>
        </p:txBody>
      </p:sp>
    </p:spTree>
    <p:extLst>
      <p:ext uri="{BB962C8B-B14F-4D97-AF65-F5344CB8AC3E}">
        <p14:creationId xmlns:p14="http://schemas.microsoft.com/office/powerpoint/2010/main" val="63300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Mérjünk telefonon!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 megtervezése</a:t>
            </a:r>
          </a:p>
          <a:p>
            <a:pPr>
              <a:buFontTx/>
              <a:buChar char="-"/>
            </a:pPr>
            <a:r>
              <a:rPr lang="hu-HU" sz="2800" b="1" dirty="0" smtClean="0">
                <a:solidFill>
                  <a:schemeClr val="bg1">
                    <a:lumMod val="75000"/>
                  </a:schemeClr>
                </a:solidFill>
                <a:latin typeface="Verdana"/>
                <a:cs typeface="Verdana"/>
              </a:rPr>
              <a:t>Platform-specifikus implementáció</a:t>
            </a:r>
          </a:p>
          <a:p>
            <a:pPr>
              <a:buFontTx/>
              <a:buChar char="-"/>
            </a:pPr>
            <a:r>
              <a:rPr lang="hu-HU" sz="2800" b="1" dirty="0" smtClean="0">
                <a:solidFill>
                  <a:schemeClr val="bg1">
                    <a:lumMod val="75000"/>
                  </a:schemeClr>
                </a:solidFill>
                <a:latin typeface="Verdana"/>
                <a:cs typeface="Verdana"/>
              </a:rPr>
              <a:t>Mérőkód csomagolása</a:t>
            </a:r>
            <a:endParaRPr lang="hu-HU" sz="2800" dirty="0">
              <a:solidFill>
                <a:schemeClr val="bg1">
                  <a:lumMod val="75000"/>
                </a:schemeClr>
              </a:solidFill>
              <a:latin typeface="Verdana"/>
              <a:cs typeface="Verdana"/>
            </a:endParaRPr>
          </a:p>
          <a:p>
            <a:pPr>
              <a:buFontTx/>
              <a:buChar char="-"/>
            </a:pPr>
            <a:r>
              <a:rPr lang="hu-HU" sz="2800" b="1" dirty="0" smtClean="0">
                <a:solidFill>
                  <a:schemeClr val="bg1">
                    <a:lumMod val="75000"/>
                  </a:schemeClr>
                </a:solidFill>
                <a:latin typeface="Verdana"/>
                <a:cs typeface="Verdana"/>
              </a:rPr>
              <a:t>Alkalmazás terjesztése</a:t>
            </a:r>
          </a:p>
          <a:p>
            <a:pPr>
              <a:buFontTx/>
              <a:buChar char="-"/>
            </a:pPr>
            <a:r>
              <a:rPr lang="hu-HU" sz="2800" b="1" dirty="0" smtClean="0">
                <a:solidFill>
                  <a:schemeClr val="bg1">
                    <a:lumMod val="75000"/>
                  </a:schemeClr>
                </a:solidFill>
                <a:latin typeface="Verdana"/>
                <a:cs typeface="Verdana"/>
              </a:rPr>
              <a:t>Mérési adatok összegyűjtése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Mérési adatok feldolgozása</a:t>
            </a:r>
          </a:p>
        </p:txBody>
      </p:sp>
    </p:spTree>
    <p:extLst>
      <p:ext uri="{BB962C8B-B14F-4D97-AF65-F5344CB8AC3E}">
        <p14:creationId xmlns:p14="http://schemas.microsoft.com/office/powerpoint/2010/main" val="413587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Mérjünk telefonon!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solidFill>
                  <a:schemeClr val="bg1">
                    <a:lumMod val="85000"/>
                  </a:schemeClr>
                </a:solidFill>
                <a:latin typeface="Verdana"/>
                <a:cs typeface="Verdana"/>
              </a:rPr>
              <a:t>Mérés megtervezése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Platform-specifikus implementáció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Mérőkód csomagolása</a:t>
            </a:r>
            <a:endParaRPr lang="hu-HU" sz="2800" dirty="0">
              <a:latin typeface="Verdana"/>
              <a:cs typeface="Verdana"/>
            </a:endParaRP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Alkalmazás terjesztése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Mérési adatok összegyűjtése</a:t>
            </a:r>
          </a:p>
          <a:p>
            <a:pPr>
              <a:buFontTx/>
              <a:buChar char="-"/>
            </a:pPr>
            <a:r>
              <a:rPr lang="hu-HU" sz="2800" b="1" dirty="0" smtClean="0">
                <a:solidFill>
                  <a:schemeClr val="bg1">
                    <a:lumMod val="85000"/>
                  </a:schemeClr>
                </a:solidFill>
                <a:latin typeface="Verdana"/>
                <a:cs typeface="Verdana"/>
              </a:rPr>
              <a:t>Mérési adatok feldolgozása</a:t>
            </a:r>
          </a:p>
        </p:txBody>
      </p:sp>
    </p:spTree>
    <p:extLst>
      <p:ext uri="{BB962C8B-B14F-4D97-AF65-F5344CB8AC3E}">
        <p14:creationId xmlns:p14="http://schemas.microsoft.com/office/powerpoint/2010/main" val="67987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DroidLab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Platform-specifikus implementáció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Mérőkód csomagolása</a:t>
            </a:r>
            <a:endParaRPr lang="hu-HU" sz="2800" dirty="0">
              <a:latin typeface="Verdana"/>
              <a:cs typeface="Verdana"/>
            </a:endParaRP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Alkalmazás terjesztése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Mérési adatok összegyűjtése</a:t>
            </a:r>
          </a:p>
        </p:txBody>
      </p:sp>
    </p:spTree>
    <p:extLst>
      <p:ext uri="{BB962C8B-B14F-4D97-AF65-F5344CB8AC3E}">
        <p14:creationId xmlns:p14="http://schemas.microsoft.com/office/powerpoint/2010/main" val="148579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DroidLab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Platform-specifikus implementáció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Mérőkód csomagolása</a:t>
            </a:r>
            <a:endParaRPr lang="hu-HU" sz="2800" dirty="0">
              <a:latin typeface="Verdana"/>
              <a:cs typeface="Verdana"/>
            </a:endParaRP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Alkalmazás terjesztése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Mérési adatok összegyűjtése</a:t>
            </a:r>
          </a:p>
        </p:txBody>
      </p:sp>
      <p:pic>
        <p:nvPicPr>
          <p:cNvPr id="4101" name="Picture 5" descr="http://3.bp.blogspot.com/-shlkF4-lOrI/UqEk25whCBI/AAAAAAAAAV4/vAwo6UN2Sis/s1600/appengine_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90" y="3880931"/>
            <a:ext cx="2142105" cy="166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:\Dropbox\work\edudroid\logos\edudroi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376" y="3666904"/>
            <a:ext cx="2091381" cy="209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00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870" y="2129278"/>
            <a:ext cx="2619633" cy="3538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DroidLab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Platform-specifikus implementáció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Mérőkód csomagolása</a:t>
            </a:r>
            <a:endParaRPr lang="hu-HU" sz="2800" dirty="0">
              <a:latin typeface="Verdana"/>
              <a:cs typeface="Verdana"/>
            </a:endParaRP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Alkalmazás terjesztése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Mérési adatok összegyűjtése</a:t>
            </a:r>
          </a:p>
        </p:txBody>
      </p:sp>
      <p:pic>
        <p:nvPicPr>
          <p:cNvPr id="4101" name="Picture 5" descr="http://3.bp.blogspot.com/-shlkF4-lOrI/UqEk25whCBI/AAAAAAAAAV4/vAwo6UN2Sis/s1600/appengine_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90" y="3880931"/>
            <a:ext cx="2142105" cy="166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:\Dropbox\work\edudroid\logos\edudroi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376" y="3666904"/>
            <a:ext cx="2091381" cy="209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57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Miért Android?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Java környezet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Finom granularitású jogosultság-kezelés</a:t>
            </a:r>
            <a:endParaRPr lang="hu-HU" sz="2800" dirty="0">
              <a:latin typeface="Verdana"/>
              <a:cs typeface="Verdana"/>
            </a:endParaRP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Alkalmazások közti kommunikáció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Háttér-folyamatok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Olcsó eszközök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Széles körü elterjedtség</a:t>
            </a:r>
          </a:p>
        </p:txBody>
      </p:sp>
    </p:spTree>
    <p:extLst>
      <p:ext uri="{BB962C8B-B14F-4D97-AF65-F5344CB8AC3E}">
        <p14:creationId xmlns:p14="http://schemas.microsoft.com/office/powerpoint/2010/main" val="34036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DroidLab felépítése</a:t>
            </a:r>
            <a:endParaRPr lang="en-US" sz="32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1" y="1466054"/>
            <a:ext cx="3270410" cy="4188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21676" y="1600200"/>
            <a:ext cx="5165124" cy="4067629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Mérés: </a:t>
            </a:r>
            <a:r>
              <a:rPr lang="hu-HU" sz="2800" dirty="0" smtClean="0">
                <a:latin typeface="Verdana"/>
                <a:cs typeface="Verdana"/>
              </a:rPr>
              <a:t>kutatók által feltöltött, ellenőrzött futtatható kódrészlet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Plugin: </a:t>
            </a:r>
            <a:r>
              <a:rPr lang="hu-HU" sz="2800" dirty="0" smtClean="0">
                <a:latin typeface="Verdana"/>
                <a:cs typeface="Verdana"/>
              </a:rPr>
              <a:t>Belső fejlesztésű komponens, ami a platform funkcióit teszi elérhetővé a mérés számára</a:t>
            </a:r>
          </a:p>
        </p:txBody>
      </p:sp>
    </p:spTree>
    <p:extLst>
      <p:ext uri="{BB962C8B-B14F-4D97-AF65-F5344CB8AC3E}">
        <p14:creationId xmlns:p14="http://schemas.microsoft.com/office/powerpoint/2010/main" val="223411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Személyes adatok védelme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Pluginenként Android jogosultságok</a:t>
            </a:r>
          </a:p>
          <a:p>
            <a:pPr>
              <a:buFontTx/>
              <a:buChar char="-"/>
            </a:pPr>
            <a:r>
              <a:rPr lang="hu-HU" sz="2800" b="1" dirty="0">
                <a:latin typeface="Verdana"/>
                <a:cs typeface="Verdana"/>
              </a:rPr>
              <a:t>Pluginek </a:t>
            </a:r>
            <a:r>
              <a:rPr lang="hu-HU" sz="2800" b="1" dirty="0" smtClean="0">
                <a:latin typeface="Verdana"/>
                <a:cs typeface="Verdana"/>
              </a:rPr>
              <a:t>szűkítik a platform lehetőségeit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Adatok anonimizálása</a:t>
            </a:r>
            <a:endParaRPr lang="hu-HU" sz="2800" b="1" dirty="0">
              <a:latin typeface="Verdana"/>
              <a:cs typeface="Verdana"/>
            </a:endParaRP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Pluginen belül saját jogosultság- és kvóta-kezelés</a:t>
            </a:r>
          </a:p>
          <a:p>
            <a:pPr>
              <a:buFontTx/>
              <a:buChar char="-"/>
            </a:pPr>
            <a:endParaRPr lang="hu-HU" sz="2800" b="1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7832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Crowd Sourcing</a:t>
            </a:r>
            <a:endParaRPr lang="en-US" sz="32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93" y="1408669"/>
            <a:ext cx="3239320" cy="4293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503" y="2196715"/>
            <a:ext cx="4114800" cy="310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659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DroidLab használata</a:t>
            </a:r>
            <a:endParaRPr lang="en-US" sz="32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07" y="1025611"/>
            <a:ext cx="8752386" cy="5832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402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DroidLab használata</a:t>
            </a:r>
            <a:endParaRPr lang="en-US" sz="32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07" y="1025611"/>
            <a:ext cx="8752386" cy="5832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ame 2"/>
          <p:cNvSpPr/>
          <p:nvPr/>
        </p:nvSpPr>
        <p:spPr>
          <a:xfrm>
            <a:off x="457200" y="1917700"/>
            <a:ext cx="3898900" cy="368300"/>
          </a:xfrm>
          <a:prstGeom prst="frame">
            <a:avLst/>
          </a:prstGeom>
          <a:solidFill>
            <a:schemeClr val="accent3">
              <a:lumMod val="75000"/>
              <a:alpha val="81000"/>
            </a:schemeClr>
          </a:solidFill>
          <a:ln>
            <a:noFill/>
          </a:ln>
          <a:effectLst>
            <a:outerShdw sx="1000" sy="1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457200" y="2616200"/>
            <a:ext cx="3898900" cy="368300"/>
          </a:xfrm>
          <a:prstGeom prst="frame">
            <a:avLst/>
          </a:prstGeom>
          <a:solidFill>
            <a:schemeClr val="accent3">
              <a:lumMod val="75000"/>
              <a:alpha val="81000"/>
            </a:schemeClr>
          </a:solidFill>
          <a:ln>
            <a:noFill/>
          </a:ln>
          <a:effectLst>
            <a:outerShdw sx="1000" sy="1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609600" y="3429000"/>
            <a:ext cx="4305300" cy="368300"/>
          </a:xfrm>
          <a:prstGeom prst="frame">
            <a:avLst/>
          </a:prstGeom>
          <a:solidFill>
            <a:schemeClr val="accent3">
              <a:lumMod val="75000"/>
              <a:alpha val="81000"/>
            </a:schemeClr>
          </a:solidFill>
          <a:ln>
            <a:noFill/>
          </a:ln>
          <a:effectLst>
            <a:outerShdw sx="1000" sy="1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762000" y="5892800"/>
            <a:ext cx="4305300" cy="368300"/>
          </a:xfrm>
          <a:prstGeom prst="frame">
            <a:avLst/>
          </a:prstGeom>
          <a:solidFill>
            <a:schemeClr val="accent3">
              <a:lumMod val="75000"/>
              <a:alpha val="81000"/>
            </a:schemeClr>
          </a:solidFill>
          <a:ln>
            <a:noFill/>
          </a:ln>
          <a:effectLst>
            <a:outerShdw sx="1000" sy="1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1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Szcenáriók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Lefedettség</a:t>
            </a:r>
          </a:p>
        </p:txBody>
      </p:sp>
    </p:spTree>
    <p:extLst>
      <p:ext uri="{BB962C8B-B14F-4D97-AF65-F5344CB8AC3E}">
        <p14:creationId xmlns:p14="http://schemas.microsoft.com/office/powerpoint/2010/main" val="9299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Szcenáriók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Lefedettség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Nyitott WiFi hotspotok térképe</a:t>
            </a:r>
          </a:p>
        </p:txBody>
      </p:sp>
    </p:spTree>
    <p:extLst>
      <p:ext uri="{BB962C8B-B14F-4D97-AF65-F5344CB8AC3E}">
        <p14:creationId xmlns:p14="http://schemas.microsoft.com/office/powerpoint/2010/main" val="236436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Szcenáriók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Lefedettség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Nyitott WiFi hotspotok térképe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Akkumulátor töltöttség töltés előtt</a:t>
            </a:r>
          </a:p>
        </p:txBody>
      </p:sp>
    </p:spTree>
    <p:extLst>
      <p:ext uri="{BB962C8B-B14F-4D97-AF65-F5344CB8AC3E}">
        <p14:creationId xmlns:p14="http://schemas.microsoft.com/office/powerpoint/2010/main" val="236436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Szcenáriók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Lefedettség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Nyitott WiFi hotspotok térképe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Akkumulátor töltöttség töltés előtt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Alvásra szánt idő</a:t>
            </a:r>
          </a:p>
        </p:txBody>
      </p:sp>
    </p:spTree>
    <p:extLst>
      <p:ext uri="{BB962C8B-B14F-4D97-AF65-F5344CB8AC3E}">
        <p14:creationId xmlns:p14="http://schemas.microsoft.com/office/powerpoint/2010/main" val="236436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Szcenáriók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Lefedettség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Nyitott WiFi hotspotok térképe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Akkumulátor töltöttség töltés előtt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Alvásra szánt idő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Telepített alkalmazások száma</a:t>
            </a:r>
          </a:p>
        </p:txBody>
      </p:sp>
    </p:spTree>
    <p:extLst>
      <p:ext uri="{BB962C8B-B14F-4D97-AF65-F5344CB8AC3E}">
        <p14:creationId xmlns:p14="http://schemas.microsoft.com/office/powerpoint/2010/main" val="236436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Szcenáriók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Lefedettség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Nyitott WiFi hotspotok térképe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Akkumulátor töltöttség töltés előtt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Alvásra szánt idő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Telepített alkalmazások száma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Telefonbeszélgetések hossza autóban</a:t>
            </a:r>
          </a:p>
        </p:txBody>
      </p:sp>
    </p:spTree>
    <p:extLst>
      <p:ext uri="{BB962C8B-B14F-4D97-AF65-F5344CB8AC3E}">
        <p14:creationId xmlns:p14="http://schemas.microsoft.com/office/powerpoint/2010/main" val="236436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Szcenáriók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Lefedettség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Nyitott WiFi hotspotok térképe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Akkumulátor töltöttség töltés előtt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Alvásra szánt idő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Telepített alkalmazások száma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Telefonbeszélgetések hossza autóban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4361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36900"/>
            <a:ext cx="8229600" cy="25309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2800" b="1" dirty="0" smtClean="0">
                <a:latin typeface="Verdana"/>
                <a:cs typeface="Verdana"/>
              </a:rPr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69710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Crowd Sourcing</a:t>
            </a:r>
            <a:endParaRPr lang="en-US" sz="3200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56" y="1517093"/>
            <a:ext cx="5421653" cy="3981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62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Crowd Sourcing</a:t>
            </a:r>
            <a:endParaRPr lang="en-US" sz="3200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56" y="1517093"/>
            <a:ext cx="5421653" cy="3981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0" name="Picture 2" descr="http://www.photoshopgurus.com/forum/attachments/photoshop-newbies/38736d1383852227t-help-making-icons-photoshop-skyp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881484"/>
            <a:ext cx="2438400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Crowd Sourcing</a:t>
            </a:r>
            <a:endParaRPr lang="en-US" sz="3200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56" y="1517093"/>
            <a:ext cx="5421653" cy="3981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0" name="Picture 2" descr="http://www.photoshopgurus.com/forum/attachments/photoshop-newbies/38736d1383852227t-help-making-icons-photoshop-skyp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881484"/>
            <a:ext cx="2438400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309" y="1517093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62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Crowd Sourcing</a:t>
            </a:r>
            <a:endParaRPr lang="en-US" sz="3200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56" y="1517093"/>
            <a:ext cx="5421653" cy="3981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0" name="Picture 2" descr="http://www.photoshopgurus.com/forum/attachments/photoshop-newbies/38736d1383852227t-help-making-icons-photoshop-skyp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881484"/>
            <a:ext cx="2438400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309" y="1517093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2" name="Picture 4" descr="http://blogs.nature.com/spoonful/files/2012/04/foldit-pi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482" y="813659"/>
            <a:ext cx="4069081" cy="24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2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Crowd Sourcing</a:t>
            </a:r>
            <a:endParaRPr lang="en-US" sz="3200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56" y="1517093"/>
            <a:ext cx="5421653" cy="3981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0" name="Picture 2" descr="http://www.photoshopgurus.com/forum/attachments/photoshop-newbies/38736d1383852227t-help-making-icons-photoshop-skyp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881484"/>
            <a:ext cx="2438400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309" y="1517093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2" name="Picture 4" descr="http://blogs.nature.com/spoonful/files/2012/04/foldit-pi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482" y="813659"/>
            <a:ext cx="4069081" cy="24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735" y="4247893"/>
            <a:ext cx="2619375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62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Crowd Sourcing</a:t>
            </a:r>
            <a:endParaRPr lang="en-US" sz="3200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56" y="1517093"/>
            <a:ext cx="5421653" cy="3981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0" name="Picture 2" descr="http://www.photoshopgurus.com/forum/attachments/photoshop-newbies/38736d1383852227t-help-making-icons-photoshop-skyp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881484"/>
            <a:ext cx="2438400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309" y="1517093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2" name="Picture 4" descr="http://blogs.nature.com/spoonful/files/2012/04/foldit-pi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482" y="813659"/>
            <a:ext cx="4069081" cy="24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735" y="4247893"/>
            <a:ext cx="2619375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956" y="1738484"/>
            <a:ext cx="4572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62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445</Words>
  <Application>Microsoft Office PowerPoint</Application>
  <PresentationFormat>On-screen Show (4:3)</PresentationFormat>
  <Paragraphs>220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Használd a telefonom!</vt:lpstr>
      <vt:lpstr>Crowd Sourcing</vt:lpstr>
      <vt:lpstr>Crowd Sourcing</vt:lpstr>
      <vt:lpstr>Crowd Sourcing</vt:lpstr>
      <vt:lpstr>Crowd Sourcing</vt:lpstr>
      <vt:lpstr>Crowd Sourcing</vt:lpstr>
      <vt:lpstr>Crowd Sourcing</vt:lpstr>
      <vt:lpstr>Crowd Sourcing</vt:lpstr>
      <vt:lpstr>Crowd Sourcing</vt:lpstr>
      <vt:lpstr>Crowd Sensing</vt:lpstr>
      <vt:lpstr>Érzékelés okostelefonnal</vt:lpstr>
      <vt:lpstr>Érzékelés okostelefonnal</vt:lpstr>
      <vt:lpstr>Mobil szenzorok</vt:lpstr>
      <vt:lpstr>Mobil szenzorok</vt:lpstr>
      <vt:lpstr>Mobil szenzorok</vt:lpstr>
      <vt:lpstr>Mobil szenzorok</vt:lpstr>
      <vt:lpstr>Mobil szenzorok</vt:lpstr>
      <vt:lpstr>Mobil szenzorok</vt:lpstr>
      <vt:lpstr>Mérjünk telefonon!</vt:lpstr>
      <vt:lpstr>Mérjünk telefonon!</vt:lpstr>
      <vt:lpstr>Mérjünk telefonon!</vt:lpstr>
      <vt:lpstr>Mérjünk telefonon!</vt:lpstr>
      <vt:lpstr>Mérjünk telefonon!</vt:lpstr>
      <vt:lpstr>DroidLab</vt:lpstr>
      <vt:lpstr>DroidLab</vt:lpstr>
      <vt:lpstr>DroidLab</vt:lpstr>
      <vt:lpstr>Miért Android?</vt:lpstr>
      <vt:lpstr>DroidLab felépítése</vt:lpstr>
      <vt:lpstr>Személyes adatok védelme</vt:lpstr>
      <vt:lpstr>DroidLab használata</vt:lpstr>
      <vt:lpstr>DroidLab használata</vt:lpstr>
      <vt:lpstr>Szcenáriók</vt:lpstr>
      <vt:lpstr>Szcenáriók</vt:lpstr>
      <vt:lpstr>Szcenáriók</vt:lpstr>
      <vt:lpstr>Szcenáriók</vt:lpstr>
      <vt:lpstr>Szcenáriók</vt:lpstr>
      <vt:lpstr>Szcenáriók</vt:lpstr>
      <vt:lpstr>Szcenáriók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Címsor</dc:title>
  <dc:creator>pj</dc:creator>
  <cp:lastModifiedBy>Lajtha András Balázs</cp:lastModifiedBy>
  <cp:revision>49</cp:revision>
  <cp:lastPrinted>2014-05-23T15:39:46Z</cp:lastPrinted>
  <dcterms:created xsi:type="dcterms:W3CDTF">2013-07-02T12:28:50Z</dcterms:created>
  <dcterms:modified xsi:type="dcterms:W3CDTF">2014-06-02T13:43:26Z</dcterms:modified>
</cp:coreProperties>
</file>